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8"/>
  </p:notesMasterIdLst>
  <p:sldIdLst>
    <p:sldId id="256" r:id="rId2"/>
    <p:sldId id="257" r:id="rId3"/>
    <p:sldId id="258" r:id="rId4"/>
    <p:sldId id="268" r:id="rId5"/>
    <p:sldId id="267" r:id="rId6"/>
    <p:sldId id="262" r:id="rId7"/>
  </p:sldIdLst>
  <p:sldSz cx="18288000" cy="10287000"/>
  <p:notesSz cx="6858000" cy="9144000"/>
  <p:embeddedFontLst>
    <p:embeddedFont>
      <p:font typeface="DNP 秀英丸ゴシック Std" panose="02020500000000000000" charset="-128"/>
      <p:regular r:id="rId9"/>
    </p:embeddedFont>
    <p:embeddedFont>
      <p:font typeface="王漢宗特黑體" panose="02020500000000000000" charset="-120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A80CE-972F-4A32-B95B-3F6205F16F0A}" type="datetimeFigureOut">
              <a:rPr lang="zh-TW" altLang="en-US" smtClean="0"/>
              <a:t>2025/8/25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2F462-E94F-46D6-A1E9-7C819ABDF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96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1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5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9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4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7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8147">
            <a:off x="2441157" y="5589633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3" y="0"/>
                </a:lnTo>
                <a:lnTo>
                  <a:pt x="1093723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8147">
            <a:off x="14241566" y="3139472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4" y="0"/>
                </a:lnTo>
                <a:lnTo>
                  <a:pt x="1093724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49846" y="3585955"/>
            <a:ext cx="9595664" cy="1522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D7373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校園性別事件宣導</a:t>
            </a:r>
            <a:endParaRPr lang="en-US" sz="9200" dirty="0">
              <a:solidFill>
                <a:srgbClr val="D73739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98622" y="5694073"/>
            <a:ext cx="709075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zh-TW" altLang="en-US" sz="3200" dirty="0">
                <a:latin typeface="王漢宗特黑體"/>
                <a:ea typeface="王漢宗特黑體"/>
                <a:cs typeface="王漢宗特黑體"/>
                <a:sym typeface="王漢宗特黑體"/>
              </a:rPr>
              <a:t>國立臺灣藝術大學性別平等教育委員會</a:t>
            </a:r>
            <a:endParaRPr lang="en-US" sz="3200" dirty="0"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8147">
            <a:off x="12854082" y="7990758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5" y="0"/>
                </a:lnTo>
                <a:lnTo>
                  <a:pt x="452725" y="473438"/>
                </a:lnTo>
                <a:lnTo>
                  <a:pt x="0" y="473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8147">
            <a:off x="4988428" y="7990759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75042" y="5162149"/>
            <a:ext cx="4634424" cy="1789791"/>
            <a:chOff x="0" y="0"/>
            <a:chExt cx="1220589" cy="4713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589" cy="471385"/>
            </a:xfrm>
            <a:custGeom>
              <a:avLst/>
              <a:gdLst/>
              <a:ahLst/>
              <a:cxnLst/>
              <a:rect l="l" t="t" r="r" b="b"/>
              <a:pathLst>
                <a:path w="1220589" h="471385">
                  <a:moveTo>
                    <a:pt x="85197" y="0"/>
                  </a:moveTo>
                  <a:lnTo>
                    <a:pt x="1135392" y="0"/>
                  </a:lnTo>
                  <a:cubicBezTo>
                    <a:pt x="1157988" y="0"/>
                    <a:pt x="1179658" y="8976"/>
                    <a:pt x="1195635" y="24954"/>
                  </a:cubicBezTo>
                  <a:cubicBezTo>
                    <a:pt x="1211613" y="40931"/>
                    <a:pt x="1220589" y="62601"/>
                    <a:pt x="1220589" y="85197"/>
                  </a:cubicBezTo>
                  <a:lnTo>
                    <a:pt x="1220589" y="386189"/>
                  </a:lnTo>
                  <a:cubicBezTo>
                    <a:pt x="1220589" y="408784"/>
                    <a:pt x="1211613" y="430454"/>
                    <a:pt x="1195635" y="446432"/>
                  </a:cubicBezTo>
                  <a:cubicBezTo>
                    <a:pt x="1179658" y="462409"/>
                    <a:pt x="1157988" y="471385"/>
                    <a:pt x="1135392" y="471385"/>
                  </a:cubicBezTo>
                  <a:lnTo>
                    <a:pt x="85197" y="471385"/>
                  </a:lnTo>
                  <a:cubicBezTo>
                    <a:pt x="62601" y="471385"/>
                    <a:pt x="40931" y="462409"/>
                    <a:pt x="24954" y="446432"/>
                  </a:cubicBezTo>
                  <a:cubicBezTo>
                    <a:pt x="8976" y="430454"/>
                    <a:pt x="0" y="408784"/>
                    <a:pt x="0" y="386189"/>
                  </a:cubicBezTo>
                  <a:lnTo>
                    <a:pt x="0" y="85197"/>
                  </a:lnTo>
                  <a:cubicBezTo>
                    <a:pt x="0" y="62601"/>
                    <a:pt x="8976" y="40931"/>
                    <a:pt x="24954" y="24954"/>
                  </a:cubicBezTo>
                  <a:cubicBezTo>
                    <a:pt x="40931" y="8976"/>
                    <a:pt x="62601" y="0"/>
                    <a:pt x="85197" y="0"/>
                  </a:cubicBezTo>
                  <a:close/>
                </a:path>
              </a:pathLst>
            </a:custGeom>
            <a:solidFill>
              <a:srgbClr val="FF9E9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1220589" cy="57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26788" y="5162149"/>
            <a:ext cx="4634424" cy="1789791"/>
            <a:chOff x="0" y="0"/>
            <a:chExt cx="1220589" cy="4713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589" cy="471385"/>
            </a:xfrm>
            <a:custGeom>
              <a:avLst/>
              <a:gdLst/>
              <a:ahLst/>
              <a:cxnLst/>
              <a:rect l="l" t="t" r="r" b="b"/>
              <a:pathLst>
                <a:path w="1220589" h="471385">
                  <a:moveTo>
                    <a:pt x="85197" y="0"/>
                  </a:moveTo>
                  <a:lnTo>
                    <a:pt x="1135392" y="0"/>
                  </a:lnTo>
                  <a:cubicBezTo>
                    <a:pt x="1157988" y="0"/>
                    <a:pt x="1179658" y="8976"/>
                    <a:pt x="1195635" y="24954"/>
                  </a:cubicBezTo>
                  <a:cubicBezTo>
                    <a:pt x="1211613" y="40931"/>
                    <a:pt x="1220589" y="62601"/>
                    <a:pt x="1220589" y="85197"/>
                  </a:cubicBezTo>
                  <a:lnTo>
                    <a:pt x="1220589" y="386189"/>
                  </a:lnTo>
                  <a:cubicBezTo>
                    <a:pt x="1220589" y="408784"/>
                    <a:pt x="1211613" y="430454"/>
                    <a:pt x="1195635" y="446432"/>
                  </a:cubicBezTo>
                  <a:cubicBezTo>
                    <a:pt x="1179658" y="462409"/>
                    <a:pt x="1157988" y="471385"/>
                    <a:pt x="1135392" y="471385"/>
                  </a:cubicBezTo>
                  <a:lnTo>
                    <a:pt x="85197" y="471385"/>
                  </a:lnTo>
                  <a:cubicBezTo>
                    <a:pt x="62601" y="471385"/>
                    <a:pt x="40931" y="462409"/>
                    <a:pt x="24954" y="446432"/>
                  </a:cubicBezTo>
                  <a:cubicBezTo>
                    <a:pt x="8976" y="430454"/>
                    <a:pt x="0" y="408784"/>
                    <a:pt x="0" y="386189"/>
                  </a:cubicBezTo>
                  <a:lnTo>
                    <a:pt x="0" y="85197"/>
                  </a:lnTo>
                  <a:cubicBezTo>
                    <a:pt x="0" y="62601"/>
                    <a:pt x="8976" y="40931"/>
                    <a:pt x="24954" y="24954"/>
                  </a:cubicBezTo>
                  <a:cubicBezTo>
                    <a:pt x="40931" y="8976"/>
                    <a:pt x="62601" y="0"/>
                    <a:pt x="85197" y="0"/>
                  </a:cubicBezTo>
                  <a:close/>
                </a:path>
              </a:pathLst>
            </a:custGeom>
            <a:solidFill>
              <a:srgbClr val="D73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1220589" cy="57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0287" y="5162149"/>
            <a:ext cx="4634424" cy="1789791"/>
            <a:chOff x="0" y="0"/>
            <a:chExt cx="1220589" cy="4713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0589" cy="471385"/>
            </a:xfrm>
            <a:custGeom>
              <a:avLst/>
              <a:gdLst/>
              <a:ahLst/>
              <a:cxnLst/>
              <a:rect l="l" t="t" r="r" b="b"/>
              <a:pathLst>
                <a:path w="1220589" h="471385">
                  <a:moveTo>
                    <a:pt x="85197" y="0"/>
                  </a:moveTo>
                  <a:lnTo>
                    <a:pt x="1135392" y="0"/>
                  </a:lnTo>
                  <a:cubicBezTo>
                    <a:pt x="1157988" y="0"/>
                    <a:pt x="1179658" y="8976"/>
                    <a:pt x="1195635" y="24954"/>
                  </a:cubicBezTo>
                  <a:cubicBezTo>
                    <a:pt x="1211613" y="40931"/>
                    <a:pt x="1220589" y="62601"/>
                    <a:pt x="1220589" y="85197"/>
                  </a:cubicBezTo>
                  <a:lnTo>
                    <a:pt x="1220589" y="386189"/>
                  </a:lnTo>
                  <a:cubicBezTo>
                    <a:pt x="1220589" y="408784"/>
                    <a:pt x="1211613" y="430454"/>
                    <a:pt x="1195635" y="446432"/>
                  </a:cubicBezTo>
                  <a:cubicBezTo>
                    <a:pt x="1179658" y="462409"/>
                    <a:pt x="1157988" y="471385"/>
                    <a:pt x="1135392" y="471385"/>
                  </a:cubicBezTo>
                  <a:lnTo>
                    <a:pt x="85197" y="471385"/>
                  </a:lnTo>
                  <a:cubicBezTo>
                    <a:pt x="62601" y="471385"/>
                    <a:pt x="40931" y="462409"/>
                    <a:pt x="24954" y="446432"/>
                  </a:cubicBezTo>
                  <a:cubicBezTo>
                    <a:pt x="8976" y="430454"/>
                    <a:pt x="0" y="408784"/>
                    <a:pt x="0" y="386189"/>
                  </a:cubicBezTo>
                  <a:lnTo>
                    <a:pt x="0" y="85197"/>
                  </a:lnTo>
                  <a:cubicBezTo>
                    <a:pt x="0" y="62601"/>
                    <a:pt x="8976" y="40931"/>
                    <a:pt x="24954" y="24954"/>
                  </a:cubicBezTo>
                  <a:cubicBezTo>
                    <a:pt x="40931" y="8976"/>
                    <a:pt x="62601" y="0"/>
                    <a:pt x="85197" y="0"/>
                  </a:cubicBezTo>
                  <a:close/>
                </a:path>
              </a:pathLst>
            </a:custGeom>
            <a:solidFill>
              <a:srgbClr val="FF9E9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220589" cy="57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008147">
            <a:off x="2049734" y="5629219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5"/>
                </a:lnTo>
                <a:lnTo>
                  <a:pt x="0" y="380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08147">
            <a:off x="6931808" y="5629219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5"/>
                </a:lnTo>
                <a:lnTo>
                  <a:pt x="0" y="380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08147">
            <a:off x="12043712" y="5629219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5"/>
                </a:lnTo>
                <a:lnTo>
                  <a:pt x="0" y="380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665739" y="5423899"/>
            <a:ext cx="3751628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8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性別平等工作法</a:t>
            </a:r>
            <a:endParaRPr lang="en-US" sz="3958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180828" y="1341567"/>
            <a:ext cx="4060750" cy="15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1"/>
              </a:lnSpc>
            </a:pPr>
            <a:r>
              <a:rPr lang="en-US" sz="7993" dirty="0" err="1">
                <a:solidFill>
                  <a:srgbClr val="D7373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性平三法</a:t>
            </a:r>
            <a:endParaRPr lang="en-US" sz="7993" dirty="0">
              <a:solidFill>
                <a:srgbClr val="D73739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503589" y="5404857"/>
            <a:ext cx="3877686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8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性別平等教育法</a:t>
            </a:r>
            <a:endParaRPr lang="en-US" sz="3958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618122" y="5396120"/>
            <a:ext cx="321461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8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性騷擾防治法</a:t>
            </a:r>
            <a:endParaRPr lang="en-US" sz="3958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719991" y="6137632"/>
            <a:ext cx="1144525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  <a:spcBef>
                <a:spcPct val="0"/>
              </a:spcBef>
            </a:pPr>
            <a:r>
              <a:rPr lang="en-US" sz="2494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勞動部</a:t>
            </a:r>
            <a:endParaRPr lang="en-US" sz="2494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226093" y="6137632"/>
            <a:ext cx="1724346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  <a:spcBef>
                <a:spcPct val="0"/>
              </a:spcBef>
            </a:pPr>
            <a:r>
              <a:rPr lang="en-US" sz="2494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衛生福利部</a:t>
            </a:r>
            <a:endParaRPr lang="en-US" sz="2494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668806" y="6187052"/>
            <a:ext cx="1084794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  <a:spcBef>
                <a:spcPct val="0"/>
              </a:spcBef>
            </a:pPr>
            <a:r>
              <a:rPr lang="en-US" sz="2494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教育部</a:t>
            </a:r>
            <a:endParaRPr lang="en-US" sz="2494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3" name="AutoShape 33"/>
          <p:cNvSpPr/>
          <p:nvPr/>
        </p:nvSpPr>
        <p:spPr>
          <a:xfrm flipV="1">
            <a:off x="4123932" y="3488791"/>
            <a:ext cx="3422129" cy="1655407"/>
          </a:xfrm>
          <a:prstGeom prst="line">
            <a:avLst/>
          </a:prstGeom>
          <a:ln w="3810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flipH="1" flipV="1">
            <a:off x="10723682" y="3450872"/>
            <a:ext cx="3410650" cy="1677064"/>
          </a:xfrm>
          <a:prstGeom prst="line">
            <a:avLst/>
          </a:prstGeom>
          <a:ln w="3810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flipV="1">
            <a:off x="9163050" y="3488791"/>
            <a:ext cx="0" cy="1671723"/>
          </a:xfrm>
          <a:prstGeom prst="line">
            <a:avLst/>
          </a:prstGeom>
          <a:ln w="3810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TextBox 9"/>
          <p:cNvSpPr txBox="1"/>
          <p:nvPr/>
        </p:nvSpPr>
        <p:spPr>
          <a:xfrm>
            <a:off x="6591492" y="2721469"/>
            <a:ext cx="7885857" cy="62837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50"/>
              </a:lnSpc>
              <a:spcBef>
                <a:spcPct val="0"/>
              </a:spcBef>
            </a:pP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112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8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月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16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日修法，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113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月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8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日實施</a:t>
            </a:r>
            <a:endParaRPr lang="en-US" sz="2400" dirty="0">
              <a:solidFill>
                <a:srgbClr val="00206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330846" y="7862777"/>
            <a:ext cx="766440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健全法令與機制，營造性別友善環境</a:t>
            </a:r>
          </a:p>
        </p:txBody>
      </p:sp>
      <p:sp>
        <p:nvSpPr>
          <p:cNvPr id="37" name="Freeform 13"/>
          <p:cNvSpPr/>
          <p:nvPr/>
        </p:nvSpPr>
        <p:spPr>
          <a:xfrm rot="2008147">
            <a:off x="6957171" y="5575939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5"/>
                </a:lnTo>
                <a:lnTo>
                  <a:pt x="0" y="380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527934" y="5085606"/>
            <a:ext cx="3860379" cy="752774"/>
          </a:xfrm>
          <a:custGeom>
            <a:avLst/>
            <a:gdLst/>
            <a:ahLst/>
            <a:cxnLst/>
            <a:rect l="l" t="t" r="r" b="b"/>
            <a:pathLst>
              <a:path w="3860379" h="752774">
                <a:moveTo>
                  <a:pt x="0" y="0"/>
                </a:moveTo>
                <a:lnTo>
                  <a:pt x="3860379" y="0"/>
                </a:lnTo>
                <a:lnTo>
                  <a:pt x="3860379" y="752774"/>
                </a:lnTo>
                <a:lnTo>
                  <a:pt x="0" y="752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687247" y="5396564"/>
            <a:ext cx="6492240" cy="0"/>
          </a:xfrm>
          <a:prstGeom prst="line">
            <a:avLst/>
          </a:prstGeom>
          <a:ln w="95250" cap="flat">
            <a:solidFill>
              <a:srgbClr val="B4B4B4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4" name="Group 4"/>
          <p:cNvGrpSpPr/>
          <p:nvPr/>
        </p:nvGrpSpPr>
        <p:grpSpPr>
          <a:xfrm>
            <a:off x="1715335" y="2770174"/>
            <a:ext cx="3501222" cy="1276340"/>
            <a:chOff x="0" y="0"/>
            <a:chExt cx="460631" cy="1679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631" cy="167919"/>
            </a:xfrm>
            <a:custGeom>
              <a:avLst/>
              <a:gdLst/>
              <a:ahLst/>
              <a:cxnLst/>
              <a:rect l="l" t="t" r="r" b="b"/>
              <a:pathLst>
                <a:path w="460631" h="167919">
                  <a:moveTo>
                    <a:pt x="83960" y="0"/>
                  </a:moveTo>
                  <a:lnTo>
                    <a:pt x="376672" y="0"/>
                  </a:lnTo>
                  <a:cubicBezTo>
                    <a:pt x="423041" y="0"/>
                    <a:pt x="460631" y="37590"/>
                    <a:pt x="460631" y="83960"/>
                  </a:cubicBezTo>
                  <a:lnTo>
                    <a:pt x="460631" y="83960"/>
                  </a:lnTo>
                  <a:cubicBezTo>
                    <a:pt x="460631" y="130329"/>
                    <a:pt x="423041" y="167919"/>
                    <a:pt x="376672" y="167919"/>
                  </a:cubicBezTo>
                  <a:lnTo>
                    <a:pt x="83960" y="167919"/>
                  </a:lnTo>
                  <a:cubicBezTo>
                    <a:pt x="37590" y="167919"/>
                    <a:pt x="0" y="130329"/>
                    <a:pt x="0" y="83960"/>
                  </a:cubicBezTo>
                  <a:lnTo>
                    <a:pt x="0" y="83960"/>
                  </a:lnTo>
                  <a:cubicBezTo>
                    <a:pt x="0" y="37590"/>
                    <a:pt x="37590" y="0"/>
                    <a:pt x="83960" y="0"/>
                  </a:cubicBezTo>
                  <a:close/>
                </a:path>
              </a:pathLst>
            </a:custGeom>
            <a:solidFill>
              <a:srgbClr val="D73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460631" cy="272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5335" y="4139273"/>
            <a:ext cx="3501222" cy="1276340"/>
            <a:chOff x="0" y="0"/>
            <a:chExt cx="460631" cy="1679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631" cy="167919"/>
            </a:xfrm>
            <a:custGeom>
              <a:avLst/>
              <a:gdLst/>
              <a:ahLst/>
              <a:cxnLst/>
              <a:rect l="l" t="t" r="r" b="b"/>
              <a:pathLst>
                <a:path w="460631" h="167919">
                  <a:moveTo>
                    <a:pt x="83960" y="0"/>
                  </a:moveTo>
                  <a:lnTo>
                    <a:pt x="376672" y="0"/>
                  </a:lnTo>
                  <a:cubicBezTo>
                    <a:pt x="423041" y="0"/>
                    <a:pt x="460631" y="37590"/>
                    <a:pt x="460631" y="83960"/>
                  </a:cubicBezTo>
                  <a:lnTo>
                    <a:pt x="460631" y="83960"/>
                  </a:lnTo>
                  <a:cubicBezTo>
                    <a:pt x="460631" y="130329"/>
                    <a:pt x="423041" y="167919"/>
                    <a:pt x="376672" y="167919"/>
                  </a:cubicBezTo>
                  <a:lnTo>
                    <a:pt x="83960" y="167919"/>
                  </a:lnTo>
                  <a:cubicBezTo>
                    <a:pt x="37590" y="167919"/>
                    <a:pt x="0" y="130329"/>
                    <a:pt x="0" y="83960"/>
                  </a:cubicBezTo>
                  <a:lnTo>
                    <a:pt x="0" y="83960"/>
                  </a:lnTo>
                  <a:cubicBezTo>
                    <a:pt x="0" y="37590"/>
                    <a:pt x="37590" y="0"/>
                    <a:pt x="83960" y="0"/>
                  </a:cubicBezTo>
                  <a:close/>
                </a:path>
              </a:pathLst>
            </a:custGeom>
            <a:solidFill>
              <a:srgbClr val="D73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460631" cy="272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8964" y="3381781"/>
            <a:ext cx="4634424" cy="4160425"/>
            <a:chOff x="0" y="0"/>
            <a:chExt cx="1220597" cy="1095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0597" cy="1095756"/>
            </a:xfrm>
            <a:custGeom>
              <a:avLst/>
              <a:gdLst/>
              <a:ahLst/>
              <a:cxnLst/>
              <a:rect l="l" t="t" r="r" b="b"/>
              <a:pathLst>
                <a:path w="1220597" h="1095756">
                  <a:moveTo>
                    <a:pt x="1220597" y="167052"/>
                  </a:moveTo>
                  <a:lnTo>
                    <a:pt x="1220597" y="928703"/>
                  </a:lnTo>
                  <a:cubicBezTo>
                    <a:pt x="1220597" y="973009"/>
                    <a:pt x="1202997" y="1015499"/>
                    <a:pt x="1171669" y="1046827"/>
                  </a:cubicBezTo>
                  <a:cubicBezTo>
                    <a:pt x="1140340" y="1078156"/>
                    <a:pt x="1097850" y="1095756"/>
                    <a:pt x="1053545" y="1095756"/>
                  </a:cubicBezTo>
                  <a:lnTo>
                    <a:pt x="167052" y="1095756"/>
                  </a:lnTo>
                  <a:cubicBezTo>
                    <a:pt x="122747" y="1095756"/>
                    <a:pt x="80257" y="1078156"/>
                    <a:pt x="48929" y="1046827"/>
                  </a:cubicBezTo>
                  <a:cubicBezTo>
                    <a:pt x="17600" y="1015499"/>
                    <a:pt x="0" y="973009"/>
                    <a:pt x="0" y="928703"/>
                  </a:cubicBezTo>
                  <a:lnTo>
                    <a:pt x="0" y="167052"/>
                  </a:lnTo>
                  <a:cubicBezTo>
                    <a:pt x="0" y="122747"/>
                    <a:pt x="17600" y="80257"/>
                    <a:pt x="48929" y="48929"/>
                  </a:cubicBezTo>
                  <a:cubicBezTo>
                    <a:pt x="80257" y="17600"/>
                    <a:pt x="122747" y="0"/>
                    <a:pt x="167052" y="0"/>
                  </a:cubicBezTo>
                  <a:lnTo>
                    <a:pt x="1053545" y="0"/>
                  </a:lnTo>
                  <a:cubicBezTo>
                    <a:pt x="1097850" y="0"/>
                    <a:pt x="1140340" y="17600"/>
                    <a:pt x="1171669" y="48929"/>
                  </a:cubicBezTo>
                  <a:cubicBezTo>
                    <a:pt x="1202997" y="80257"/>
                    <a:pt x="1220597" y="122747"/>
                    <a:pt x="1220597" y="167052"/>
                  </a:cubicBezTo>
                  <a:close/>
                </a:path>
              </a:pathLst>
            </a:custGeom>
            <a:solidFill>
              <a:srgbClr val="D73739"/>
            </a:solid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220597" cy="1200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008147">
            <a:off x="684293" y="877993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6"/>
                </a:lnTo>
                <a:lnTo>
                  <a:pt x="0" y="380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08147">
            <a:off x="16626712" y="2426847"/>
            <a:ext cx="773355" cy="808737"/>
          </a:xfrm>
          <a:custGeom>
            <a:avLst/>
            <a:gdLst/>
            <a:ahLst/>
            <a:cxnLst/>
            <a:rect l="l" t="t" r="r" b="b"/>
            <a:pathLst>
              <a:path w="773355" h="808737">
                <a:moveTo>
                  <a:pt x="0" y="0"/>
                </a:moveTo>
                <a:lnTo>
                  <a:pt x="773355" y="0"/>
                </a:lnTo>
                <a:lnTo>
                  <a:pt x="773355" y="808737"/>
                </a:lnTo>
                <a:lnTo>
                  <a:pt x="0" y="808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715335" y="5508372"/>
            <a:ext cx="3501222" cy="1276340"/>
            <a:chOff x="0" y="0"/>
            <a:chExt cx="460631" cy="1679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60631" cy="167919"/>
            </a:xfrm>
            <a:custGeom>
              <a:avLst/>
              <a:gdLst/>
              <a:ahLst/>
              <a:cxnLst/>
              <a:rect l="l" t="t" r="r" b="b"/>
              <a:pathLst>
                <a:path w="460631" h="167919">
                  <a:moveTo>
                    <a:pt x="83960" y="0"/>
                  </a:moveTo>
                  <a:lnTo>
                    <a:pt x="376672" y="0"/>
                  </a:lnTo>
                  <a:cubicBezTo>
                    <a:pt x="423041" y="0"/>
                    <a:pt x="460631" y="37590"/>
                    <a:pt x="460631" y="83960"/>
                  </a:cubicBezTo>
                  <a:lnTo>
                    <a:pt x="460631" y="83960"/>
                  </a:lnTo>
                  <a:cubicBezTo>
                    <a:pt x="460631" y="130329"/>
                    <a:pt x="423041" y="167919"/>
                    <a:pt x="376672" y="167919"/>
                  </a:cubicBezTo>
                  <a:lnTo>
                    <a:pt x="83960" y="167919"/>
                  </a:lnTo>
                  <a:cubicBezTo>
                    <a:pt x="37590" y="167919"/>
                    <a:pt x="0" y="130329"/>
                    <a:pt x="0" y="83960"/>
                  </a:cubicBezTo>
                  <a:lnTo>
                    <a:pt x="0" y="83960"/>
                  </a:lnTo>
                  <a:cubicBezTo>
                    <a:pt x="0" y="37590"/>
                    <a:pt x="37590" y="0"/>
                    <a:pt x="83960" y="0"/>
                  </a:cubicBezTo>
                  <a:close/>
                </a:path>
              </a:pathLst>
            </a:custGeom>
            <a:solidFill>
              <a:srgbClr val="D73739"/>
            </a:solid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04775"/>
              <a:ext cx="460631" cy="272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15335" y="6877471"/>
            <a:ext cx="3501222" cy="1276340"/>
            <a:chOff x="0" y="0"/>
            <a:chExt cx="460631" cy="1679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0631" cy="167919"/>
            </a:xfrm>
            <a:custGeom>
              <a:avLst/>
              <a:gdLst/>
              <a:ahLst/>
              <a:cxnLst/>
              <a:rect l="l" t="t" r="r" b="b"/>
              <a:pathLst>
                <a:path w="460631" h="167919">
                  <a:moveTo>
                    <a:pt x="83960" y="0"/>
                  </a:moveTo>
                  <a:lnTo>
                    <a:pt x="376672" y="0"/>
                  </a:lnTo>
                  <a:cubicBezTo>
                    <a:pt x="423041" y="0"/>
                    <a:pt x="460631" y="37590"/>
                    <a:pt x="460631" y="83960"/>
                  </a:cubicBezTo>
                  <a:lnTo>
                    <a:pt x="460631" y="83960"/>
                  </a:lnTo>
                  <a:cubicBezTo>
                    <a:pt x="460631" y="130329"/>
                    <a:pt x="423041" y="167919"/>
                    <a:pt x="376672" y="167919"/>
                  </a:cubicBezTo>
                  <a:lnTo>
                    <a:pt x="83960" y="167919"/>
                  </a:lnTo>
                  <a:cubicBezTo>
                    <a:pt x="37590" y="167919"/>
                    <a:pt x="0" y="130329"/>
                    <a:pt x="0" y="83960"/>
                  </a:cubicBezTo>
                  <a:lnTo>
                    <a:pt x="0" y="83960"/>
                  </a:lnTo>
                  <a:cubicBezTo>
                    <a:pt x="0" y="37590"/>
                    <a:pt x="37590" y="0"/>
                    <a:pt x="83960" y="0"/>
                  </a:cubicBezTo>
                  <a:close/>
                </a:path>
              </a:pathLst>
            </a:custGeom>
            <a:solidFill>
              <a:srgbClr val="D7373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04775"/>
              <a:ext cx="460631" cy="272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2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31882" y="638176"/>
            <a:ext cx="7354918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8" dirty="0" err="1">
                <a:solidFill>
                  <a:srgbClr val="737373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性別平等教育法</a:t>
            </a:r>
            <a:r>
              <a:rPr lang="zh-TW" altLang="en-US" sz="3958" dirty="0">
                <a:solidFill>
                  <a:srgbClr val="737373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適用對象及樣態</a:t>
            </a:r>
            <a:endParaRPr lang="en-US" sz="3958" dirty="0">
              <a:solidFill>
                <a:srgbClr val="737373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253801" y="4214065"/>
            <a:ext cx="3759587" cy="1887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953"/>
              </a:lnSpc>
              <a:spcBef>
                <a:spcPct val="0"/>
              </a:spcBef>
            </a:pPr>
            <a:r>
              <a:rPr lang="en-US" sz="11395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學生</a:t>
            </a:r>
            <a:endParaRPr lang="en-US" sz="11395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342909" y="4351602"/>
            <a:ext cx="5527656" cy="72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4"/>
              </a:lnSpc>
              <a:spcBef>
                <a:spcPct val="0"/>
              </a:spcBef>
            </a:pPr>
            <a:r>
              <a:rPr lang="en-US" sz="2717" dirty="0" err="1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性侵害</a:t>
            </a:r>
            <a:r>
              <a:rPr lang="en-US" sz="2717" dirty="0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          </a:t>
            </a:r>
            <a:r>
              <a:rPr lang="en-US" sz="2717" dirty="0" err="1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性騷擾</a:t>
            </a:r>
            <a:r>
              <a:rPr lang="en-US" sz="2717" dirty="0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         </a:t>
            </a:r>
            <a:r>
              <a:rPr lang="en-US" sz="2717" dirty="0" err="1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性霸凌</a:t>
            </a:r>
            <a:endParaRPr lang="en-US" sz="2717" dirty="0">
              <a:solidFill>
                <a:srgbClr val="737373"/>
              </a:solidFill>
              <a:latin typeface="DNP 秀英丸ゴシック Std"/>
              <a:ea typeface="DNP 秀英丸ゴシック Std"/>
              <a:cs typeface="DNP 秀英丸ゴシック Std"/>
              <a:sym typeface="DNP 秀英丸ゴシック St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119103" y="5831511"/>
            <a:ext cx="5679417" cy="72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4"/>
              </a:lnSpc>
              <a:spcBef>
                <a:spcPct val="0"/>
              </a:spcBef>
            </a:pPr>
            <a:r>
              <a:rPr lang="en-US" sz="2717" dirty="0" err="1">
                <a:solidFill>
                  <a:srgbClr val="737373"/>
                </a:solidFill>
                <a:latin typeface="DNP 秀英丸ゴシック Std"/>
                <a:ea typeface="DNP 秀英丸ゴシック Std"/>
                <a:cs typeface="DNP 秀英丸ゴシック Std"/>
                <a:sym typeface="DNP 秀英丸ゴシック Std"/>
              </a:rPr>
              <a:t>違反與性或性別有關之專業倫理行為</a:t>
            </a:r>
            <a:endParaRPr lang="en-US" sz="2717" dirty="0">
              <a:solidFill>
                <a:srgbClr val="737373"/>
              </a:solidFill>
              <a:latin typeface="DNP 秀英丸ゴシック Std"/>
              <a:ea typeface="DNP 秀英丸ゴシック Std"/>
              <a:cs typeface="DNP 秀英丸ゴシック Std"/>
              <a:sym typeface="DNP 秀英丸ゴシック St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422142" y="2699983"/>
            <a:ext cx="3077266" cy="5154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436"/>
              </a:lnSpc>
            </a:pPr>
            <a:r>
              <a:rPr lang="en-US" sz="5400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校長</a:t>
            </a:r>
            <a:endParaRPr lang="en-US" sz="5400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just">
              <a:lnSpc>
                <a:spcPts val="10436"/>
              </a:lnSpc>
            </a:pPr>
            <a:r>
              <a:rPr lang="en-US" sz="5400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教師</a:t>
            </a:r>
            <a:endParaRPr lang="en-US" sz="5400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just">
              <a:lnSpc>
                <a:spcPts val="10436"/>
              </a:lnSpc>
            </a:pPr>
            <a:r>
              <a:rPr lang="en-US" sz="5400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職員</a:t>
            </a:r>
            <a:r>
              <a:rPr lang="zh-TW" altLang="en-US" sz="5400" dirty="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工友</a:t>
            </a:r>
            <a:endParaRPr lang="en-US" sz="5400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just">
              <a:lnSpc>
                <a:spcPts val="10436"/>
              </a:lnSpc>
            </a:pPr>
            <a:r>
              <a:rPr lang="zh-TW" altLang="en-US" sz="5400" dirty="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學生</a:t>
            </a:r>
            <a:endParaRPr lang="en-US" sz="5400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5" name="Freeform 35"/>
          <p:cNvSpPr/>
          <p:nvPr/>
        </p:nvSpPr>
        <p:spPr>
          <a:xfrm rot="2008147">
            <a:off x="1956010" y="3295084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2008147">
            <a:off x="1956010" y="4584477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2008147">
            <a:off x="1956010" y="5873870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2008147">
            <a:off x="1956010" y="7163263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-174464" y="9236454"/>
            <a:ext cx="4624310" cy="4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 dirty="0" err="1">
                <a:solidFill>
                  <a:srgbClr val="A6A6A6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性別平等教育法</a:t>
            </a:r>
            <a:r>
              <a:rPr lang="zh-TW" altLang="en-US" sz="2494" dirty="0">
                <a:solidFill>
                  <a:srgbClr val="A6A6A6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第</a:t>
            </a:r>
            <a:r>
              <a:rPr lang="en-US" altLang="zh-TW" sz="2494" dirty="0">
                <a:solidFill>
                  <a:srgbClr val="A6A6A6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</a:t>
            </a:r>
            <a:r>
              <a:rPr lang="en-US" sz="2494" dirty="0">
                <a:solidFill>
                  <a:srgbClr val="A6A6A6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8147">
            <a:off x="2388496" y="3136629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3" y="0"/>
                </a:lnTo>
                <a:lnTo>
                  <a:pt x="1093723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8147">
            <a:off x="14241566" y="3139472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4" y="0"/>
                </a:lnTo>
                <a:lnTo>
                  <a:pt x="1093724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52800" y="3585955"/>
            <a:ext cx="10515600" cy="1522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zh-TW" altLang="en-US" sz="9200" dirty="0">
                <a:solidFill>
                  <a:srgbClr val="D7373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臺藝大</a:t>
            </a:r>
            <a:r>
              <a:rPr lang="en-US" sz="9200" dirty="0" err="1">
                <a:solidFill>
                  <a:srgbClr val="D7373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校園性別事件</a:t>
            </a:r>
            <a:endParaRPr lang="en-US" sz="9200" dirty="0">
              <a:solidFill>
                <a:srgbClr val="D73739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34000" y="6134100"/>
            <a:ext cx="7772400" cy="483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生對生案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92.3%(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統計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113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07A509E-588A-29E5-117D-64194016F4DE}"/>
              </a:ext>
            </a:extLst>
          </p:cNvPr>
          <p:cNvSpPr txBox="1"/>
          <p:nvPr/>
        </p:nvSpPr>
        <p:spPr>
          <a:xfrm>
            <a:off x="11969019" y="9222158"/>
            <a:ext cx="7772400" cy="410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統計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113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月至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12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月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353395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5533781" y="5730351"/>
            <a:ext cx="1933819" cy="3464"/>
          </a:xfrm>
          <a:prstGeom prst="line">
            <a:avLst/>
          </a:prstGeom>
          <a:ln w="95250" cap="flat">
            <a:solidFill>
              <a:srgbClr val="B4B4B4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Freeform 11"/>
          <p:cNvSpPr/>
          <p:nvPr/>
        </p:nvSpPr>
        <p:spPr>
          <a:xfrm>
            <a:off x="317242" y="1948549"/>
            <a:ext cx="5105400" cy="7436963"/>
          </a:xfrm>
          <a:custGeom>
            <a:avLst/>
            <a:gdLst/>
            <a:ahLst/>
            <a:cxnLst/>
            <a:rect l="l" t="t" r="r" b="b"/>
            <a:pathLst>
              <a:path w="1220597" h="1095756">
                <a:moveTo>
                  <a:pt x="1220597" y="167052"/>
                </a:moveTo>
                <a:lnTo>
                  <a:pt x="1220597" y="928703"/>
                </a:lnTo>
                <a:cubicBezTo>
                  <a:pt x="1220597" y="973009"/>
                  <a:pt x="1202997" y="1015499"/>
                  <a:pt x="1171669" y="1046827"/>
                </a:cubicBezTo>
                <a:cubicBezTo>
                  <a:pt x="1140340" y="1078156"/>
                  <a:pt x="1097850" y="1095756"/>
                  <a:pt x="1053545" y="1095756"/>
                </a:cubicBezTo>
                <a:lnTo>
                  <a:pt x="167052" y="1095756"/>
                </a:lnTo>
                <a:cubicBezTo>
                  <a:pt x="122747" y="1095756"/>
                  <a:pt x="80257" y="1078156"/>
                  <a:pt x="48929" y="1046827"/>
                </a:cubicBezTo>
                <a:cubicBezTo>
                  <a:pt x="17600" y="1015499"/>
                  <a:pt x="0" y="973009"/>
                  <a:pt x="0" y="928703"/>
                </a:cubicBezTo>
                <a:lnTo>
                  <a:pt x="0" y="167052"/>
                </a:lnTo>
                <a:cubicBezTo>
                  <a:pt x="0" y="122747"/>
                  <a:pt x="17600" y="80257"/>
                  <a:pt x="48929" y="48929"/>
                </a:cubicBezTo>
                <a:cubicBezTo>
                  <a:pt x="80257" y="17600"/>
                  <a:pt x="122747" y="0"/>
                  <a:pt x="167052" y="0"/>
                </a:cubicBezTo>
                <a:lnTo>
                  <a:pt x="1053545" y="0"/>
                </a:lnTo>
                <a:cubicBezTo>
                  <a:pt x="1097850" y="0"/>
                  <a:pt x="1140340" y="17600"/>
                  <a:pt x="1171669" y="48929"/>
                </a:cubicBezTo>
                <a:cubicBezTo>
                  <a:pt x="1202997" y="80257"/>
                  <a:pt x="1220597" y="122747"/>
                  <a:pt x="1220597" y="16705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13" name="Freeform 13"/>
          <p:cNvSpPr/>
          <p:nvPr/>
        </p:nvSpPr>
        <p:spPr>
          <a:xfrm rot="2008147">
            <a:off x="684293" y="877993"/>
            <a:ext cx="363553" cy="380186"/>
          </a:xfrm>
          <a:custGeom>
            <a:avLst/>
            <a:gdLst/>
            <a:ahLst/>
            <a:cxnLst/>
            <a:rect l="l" t="t" r="r" b="b"/>
            <a:pathLst>
              <a:path w="363553" h="380186">
                <a:moveTo>
                  <a:pt x="0" y="0"/>
                </a:moveTo>
                <a:lnTo>
                  <a:pt x="363552" y="0"/>
                </a:lnTo>
                <a:lnTo>
                  <a:pt x="363552" y="380186"/>
                </a:lnTo>
                <a:lnTo>
                  <a:pt x="0" y="380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331882" y="638176"/>
            <a:ext cx="7354918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zh-TW" altLang="en-US" sz="3958" dirty="0">
                <a:solidFill>
                  <a:srgbClr val="737373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校園性別事件通報程序</a:t>
            </a:r>
            <a:endParaRPr lang="en-US" sz="3958" dirty="0">
              <a:solidFill>
                <a:srgbClr val="737373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8" name="Freeform 38"/>
          <p:cNvSpPr/>
          <p:nvPr/>
        </p:nvSpPr>
        <p:spPr>
          <a:xfrm rot="2008147">
            <a:off x="1956010" y="7163263"/>
            <a:ext cx="452726" cy="473439"/>
          </a:xfrm>
          <a:custGeom>
            <a:avLst/>
            <a:gdLst/>
            <a:ahLst/>
            <a:cxnLst/>
            <a:rect l="l" t="t" r="r" b="b"/>
            <a:pathLst>
              <a:path w="452726" h="473439">
                <a:moveTo>
                  <a:pt x="0" y="0"/>
                </a:moveTo>
                <a:lnTo>
                  <a:pt x="452726" y="0"/>
                </a:lnTo>
                <a:lnTo>
                  <a:pt x="452726" y="473439"/>
                </a:lnTo>
                <a:lnTo>
                  <a:pt x="0" y="473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C160B3FD-2022-47C3-469D-B5A983D362DF}"/>
              </a:ext>
            </a:extLst>
          </p:cNvPr>
          <p:cNvSpPr txBox="1"/>
          <p:nvPr/>
        </p:nvSpPr>
        <p:spPr>
          <a:xfrm>
            <a:off x="597145" y="2276259"/>
            <a:ext cx="476351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案例：</a:t>
            </a:r>
            <a:endParaRPr lang="en-US" altLang="zh-TW" sz="3600" dirty="0">
              <a:latin typeface="王漢宗特黑體" panose="02020500000000000000" charset="-120"/>
              <a:ea typeface="王漢宗特黑體" panose="02020500000000000000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王漢宗特黑體" panose="02020500000000000000" charset="-120"/>
                <a:ea typeface="王漢宗特黑體" panose="02020500000000000000" charset="-120"/>
              </a:rPr>
              <a:t>A</a:t>
            </a: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同學向導師提到與班上一位「同學」有些私下糾紛，對方在分手後仍不斷傳訊要求復合，並暗示會把之前的「私密互動內容」公開，讓她非常焦慮不安</a:t>
            </a:r>
            <a:r>
              <a:rPr lang="en-US" altLang="zh-TW" sz="3600" dirty="0">
                <a:latin typeface="王漢宗特黑體" panose="02020500000000000000" charset="-120"/>
                <a:ea typeface="王漢宗特黑體" panose="02020500000000000000" charset="-120"/>
              </a:rPr>
              <a:t>…</a:t>
            </a: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。</a:t>
            </a:r>
            <a:endParaRPr lang="en-US" sz="3600" dirty="0">
              <a:solidFill>
                <a:srgbClr val="A6A6A6"/>
              </a:solidFill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</p:txBody>
      </p:sp>
      <p:sp>
        <p:nvSpPr>
          <p:cNvPr id="45" name="Freeform 11"/>
          <p:cNvSpPr/>
          <p:nvPr/>
        </p:nvSpPr>
        <p:spPr>
          <a:xfrm>
            <a:off x="7574223" y="4600709"/>
            <a:ext cx="3951231" cy="2476969"/>
          </a:xfrm>
          <a:custGeom>
            <a:avLst/>
            <a:gdLst/>
            <a:ahLst/>
            <a:cxnLst/>
            <a:rect l="l" t="t" r="r" b="b"/>
            <a:pathLst>
              <a:path w="1220597" h="1095756">
                <a:moveTo>
                  <a:pt x="1220597" y="167052"/>
                </a:moveTo>
                <a:lnTo>
                  <a:pt x="1220597" y="928703"/>
                </a:lnTo>
                <a:cubicBezTo>
                  <a:pt x="1220597" y="973009"/>
                  <a:pt x="1202997" y="1015499"/>
                  <a:pt x="1171669" y="1046827"/>
                </a:cubicBezTo>
                <a:cubicBezTo>
                  <a:pt x="1140340" y="1078156"/>
                  <a:pt x="1097850" y="1095756"/>
                  <a:pt x="1053545" y="1095756"/>
                </a:cubicBezTo>
                <a:lnTo>
                  <a:pt x="167052" y="1095756"/>
                </a:lnTo>
                <a:cubicBezTo>
                  <a:pt x="122747" y="1095756"/>
                  <a:pt x="80257" y="1078156"/>
                  <a:pt x="48929" y="1046827"/>
                </a:cubicBezTo>
                <a:cubicBezTo>
                  <a:pt x="17600" y="1015499"/>
                  <a:pt x="0" y="973009"/>
                  <a:pt x="0" y="928703"/>
                </a:cubicBezTo>
                <a:lnTo>
                  <a:pt x="0" y="167052"/>
                </a:lnTo>
                <a:cubicBezTo>
                  <a:pt x="0" y="122747"/>
                  <a:pt x="17600" y="80257"/>
                  <a:pt x="48929" y="48929"/>
                </a:cubicBezTo>
                <a:cubicBezTo>
                  <a:pt x="80257" y="17600"/>
                  <a:pt x="122747" y="0"/>
                  <a:pt x="167052" y="0"/>
                </a:cubicBezTo>
                <a:lnTo>
                  <a:pt x="1053545" y="0"/>
                </a:lnTo>
                <a:cubicBezTo>
                  <a:pt x="1097850" y="0"/>
                  <a:pt x="1140340" y="17600"/>
                  <a:pt x="1171669" y="48929"/>
                </a:cubicBezTo>
                <a:cubicBezTo>
                  <a:pt x="1202997" y="80257"/>
                  <a:pt x="1220597" y="122747"/>
                  <a:pt x="1220597" y="16705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C160B3FD-2022-47C3-469D-B5A983D362DF}"/>
              </a:ext>
            </a:extLst>
          </p:cNvPr>
          <p:cNvSpPr txBox="1"/>
          <p:nvPr/>
        </p:nvSpPr>
        <p:spPr>
          <a:xfrm>
            <a:off x="7595005" y="5018456"/>
            <a:ext cx="3888166" cy="1564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通報</a:t>
            </a:r>
            <a:endParaRPr lang="en-US" altLang="zh-TW" sz="3600" dirty="0">
              <a:latin typeface="王漢宗特黑體" panose="02020500000000000000" charset="-120"/>
              <a:ea typeface="王漢宗特黑體" panose="0202050000000000000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 校安中心</a:t>
            </a:r>
            <a:r>
              <a:rPr lang="en-US" altLang="zh-TW" sz="2400" dirty="0">
                <a:latin typeface="王漢宗特黑體" panose="02020500000000000000" charset="-120"/>
                <a:ea typeface="王漢宗特黑體" panose="02020500000000000000" charset="-120"/>
              </a:rPr>
              <a:t>2967-4948</a:t>
            </a:r>
          </a:p>
        </p:txBody>
      </p:sp>
      <p:sp>
        <p:nvSpPr>
          <p:cNvPr id="49" name="Freeform 11"/>
          <p:cNvSpPr/>
          <p:nvPr/>
        </p:nvSpPr>
        <p:spPr>
          <a:xfrm>
            <a:off x="13779877" y="4600709"/>
            <a:ext cx="3951231" cy="2476969"/>
          </a:xfrm>
          <a:custGeom>
            <a:avLst/>
            <a:gdLst/>
            <a:ahLst/>
            <a:cxnLst/>
            <a:rect l="l" t="t" r="r" b="b"/>
            <a:pathLst>
              <a:path w="1220597" h="1095756">
                <a:moveTo>
                  <a:pt x="1220597" y="167052"/>
                </a:moveTo>
                <a:lnTo>
                  <a:pt x="1220597" y="928703"/>
                </a:lnTo>
                <a:cubicBezTo>
                  <a:pt x="1220597" y="973009"/>
                  <a:pt x="1202997" y="1015499"/>
                  <a:pt x="1171669" y="1046827"/>
                </a:cubicBezTo>
                <a:cubicBezTo>
                  <a:pt x="1140340" y="1078156"/>
                  <a:pt x="1097850" y="1095756"/>
                  <a:pt x="1053545" y="1095756"/>
                </a:cubicBezTo>
                <a:lnTo>
                  <a:pt x="167052" y="1095756"/>
                </a:lnTo>
                <a:cubicBezTo>
                  <a:pt x="122747" y="1095756"/>
                  <a:pt x="80257" y="1078156"/>
                  <a:pt x="48929" y="1046827"/>
                </a:cubicBezTo>
                <a:cubicBezTo>
                  <a:pt x="17600" y="1015499"/>
                  <a:pt x="0" y="973009"/>
                  <a:pt x="0" y="928703"/>
                </a:cubicBezTo>
                <a:lnTo>
                  <a:pt x="0" y="167052"/>
                </a:lnTo>
                <a:cubicBezTo>
                  <a:pt x="0" y="122747"/>
                  <a:pt x="17600" y="80257"/>
                  <a:pt x="48929" y="48929"/>
                </a:cubicBezTo>
                <a:cubicBezTo>
                  <a:pt x="80257" y="17600"/>
                  <a:pt x="122747" y="0"/>
                  <a:pt x="167052" y="0"/>
                </a:cubicBezTo>
                <a:lnTo>
                  <a:pt x="1053545" y="0"/>
                </a:lnTo>
                <a:cubicBezTo>
                  <a:pt x="1097850" y="0"/>
                  <a:pt x="1140340" y="17600"/>
                  <a:pt x="1171669" y="48929"/>
                </a:cubicBezTo>
                <a:cubicBezTo>
                  <a:pt x="1202997" y="80257"/>
                  <a:pt x="1220597" y="122747"/>
                  <a:pt x="1220597" y="16705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51" name="AutoShape 3"/>
          <p:cNvSpPr/>
          <p:nvPr/>
        </p:nvSpPr>
        <p:spPr>
          <a:xfrm flipV="1">
            <a:off x="11611295" y="5787877"/>
            <a:ext cx="2057443" cy="3464"/>
          </a:xfrm>
          <a:prstGeom prst="line">
            <a:avLst/>
          </a:prstGeom>
          <a:ln w="95250" cap="flat">
            <a:solidFill>
              <a:srgbClr val="B4B4B4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C160B3FD-2022-47C3-469D-B5A983D362DF}"/>
              </a:ext>
            </a:extLst>
          </p:cNvPr>
          <p:cNvSpPr txBox="1"/>
          <p:nvPr/>
        </p:nvSpPr>
        <p:spPr>
          <a:xfrm>
            <a:off x="13829087" y="4633715"/>
            <a:ext cx="388816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</a:rPr>
              <a:t>性平會</a:t>
            </a:r>
            <a:endParaRPr lang="en-US" altLang="zh-TW" sz="3600" dirty="0">
              <a:latin typeface="王漢宗特黑體" panose="02020500000000000000" charset="-120"/>
              <a:ea typeface="王漢宗特黑體" panose="02020500000000000000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  <a:cs typeface="王漢宗特黑體"/>
                <a:sym typeface="王漢宗特黑體"/>
              </a:rPr>
              <a:t>受理</a:t>
            </a:r>
            <a:r>
              <a:rPr lang="en-US" altLang="zh-TW" sz="3600" dirty="0">
                <a:latin typeface="王漢宗特黑體" panose="02020500000000000000" charset="-120"/>
                <a:ea typeface="王漢宗特黑體" panose="02020500000000000000" charset="-120"/>
                <a:cs typeface="王漢宗特黑體"/>
                <a:sym typeface="王漢宗特黑體"/>
              </a:rPr>
              <a:t>/</a:t>
            </a:r>
            <a:r>
              <a:rPr lang="zh-TW" altLang="en-US" sz="3600" dirty="0">
                <a:latin typeface="王漢宗特黑體" panose="02020500000000000000" charset="-120"/>
                <a:ea typeface="王漢宗特黑體" panose="02020500000000000000" charset="-120"/>
                <a:cs typeface="王漢宗特黑體"/>
                <a:sym typeface="王漢宗特黑體"/>
              </a:rPr>
              <a:t>調查</a:t>
            </a:r>
            <a:endParaRPr lang="en-US" altLang="zh-TW" sz="3600" dirty="0"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王漢宗特黑體" panose="02020500000000000000" charset="-120"/>
                <a:ea typeface="王漢宗特黑體" panose="02020500000000000000" charset="-120"/>
                <a:cs typeface="王漢宗特黑體"/>
                <a:sym typeface="王漢宗特黑體"/>
              </a:rPr>
              <a:t>＊不得另設調查機制＊</a:t>
            </a:r>
            <a:endParaRPr lang="en-US" sz="2800" dirty="0"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C160B3FD-2022-47C3-469D-B5A983D362DF}"/>
              </a:ext>
            </a:extLst>
          </p:cNvPr>
          <p:cNvSpPr txBox="1"/>
          <p:nvPr/>
        </p:nvSpPr>
        <p:spPr>
          <a:xfrm>
            <a:off x="5419727" y="4688973"/>
            <a:ext cx="2079218" cy="65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24</a:t>
            </a:r>
            <a:r>
              <a:rPr lang="zh-TW" altLang="en-US" sz="32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小時內</a:t>
            </a:r>
            <a:endParaRPr lang="en-US" sz="3200" dirty="0">
              <a:solidFill>
                <a:srgbClr val="FF0000"/>
              </a:solidFill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C160B3FD-2022-47C3-469D-B5A983D362DF}"/>
              </a:ext>
            </a:extLst>
          </p:cNvPr>
          <p:cNvSpPr txBox="1"/>
          <p:nvPr/>
        </p:nvSpPr>
        <p:spPr>
          <a:xfrm>
            <a:off x="11582514" y="4688973"/>
            <a:ext cx="2079218" cy="65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3</a:t>
            </a:r>
            <a:r>
              <a:rPr lang="zh-TW" altLang="en-US" sz="32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</a:rPr>
              <a:t>日內</a:t>
            </a:r>
            <a:endParaRPr lang="en-US" sz="3200" dirty="0">
              <a:solidFill>
                <a:srgbClr val="FF0000"/>
              </a:solidFill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</p:txBody>
      </p:sp>
      <p:sp>
        <p:nvSpPr>
          <p:cNvPr id="57" name="TextBox 9"/>
          <p:cNvSpPr txBox="1"/>
          <p:nvPr/>
        </p:nvSpPr>
        <p:spPr>
          <a:xfrm>
            <a:off x="7492018" y="7174181"/>
            <a:ext cx="4947381" cy="54476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50"/>
              </a:lnSpc>
              <a:spcBef>
                <a:spcPct val="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違反者處</a:t>
            </a:r>
            <a:r>
              <a:rPr 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3萬以上15萬以下罰鍰</a:t>
            </a:r>
          </a:p>
        </p:txBody>
      </p:sp>
      <p:sp>
        <p:nvSpPr>
          <p:cNvPr id="59" name="TextBox 9"/>
          <p:cNvSpPr txBox="1"/>
          <p:nvPr/>
        </p:nvSpPr>
        <p:spPr>
          <a:xfrm>
            <a:off x="13661732" y="7195811"/>
            <a:ext cx="4947381" cy="62837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50"/>
              </a:lnSpc>
              <a:spcBef>
                <a:spcPct val="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違反者處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</a:t>
            </a:r>
            <a:r>
              <a:rPr 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萬以上15萬以下罰鍰</a:t>
            </a:r>
          </a:p>
        </p:txBody>
      </p:sp>
      <p:sp>
        <p:nvSpPr>
          <p:cNvPr id="60" name="Freeform 11"/>
          <p:cNvSpPr/>
          <p:nvPr/>
        </p:nvSpPr>
        <p:spPr>
          <a:xfrm>
            <a:off x="11969019" y="467563"/>
            <a:ext cx="5633180" cy="1428250"/>
          </a:xfrm>
          <a:custGeom>
            <a:avLst/>
            <a:gdLst/>
            <a:ahLst/>
            <a:cxnLst/>
            <a:rect l="l" t="t" r="r" b="b"/>
            <a:pathLst>
              <a:path w="1220597" h="1095756">
                <a:moveTo>
                  <a:pt x="1220597" y="167052"/>
                </a:moveTo>
                <a:lnTo>
                  <a:pt x="1220597" y="928703"/>
                </a:lnTo>
                <a:cubicBezTo>
                  <a:pt x="1220597" y="973009"/>
                  <a:pt x="1202997" y="1015499"/>
                  <a:pt x="1171669" y="1046827"/>
                </a:cubicBezTo>
                <a:cubicBezTo>
                  <a:pt x="1140340" y="1078156"/>
                  <a:pt x="1097850" y="1095756"/>
                  <a:pt x="1053545" y="1095756"/>
                </a:cubicBezTo>
                <a:lnTo>
                  <a:pt x="167052" y="1095756"/>
                </a:lnTo>
                <a:cubicBezTo>
                  <a:pt x="122747" y="1095756"/>
                  <a:pt x="80257" y="1078156"/>
                  <a:pt x="48929" y="1046827"/>
                </a:cubicBezTo>
                <a:cubicBezTo>
                  <a:pt x="17600" y="1015499"/>
                  <a:pt x="0" y="973009"/>
                  <a:pt x="0" y="928703"/>
                </a:cubicBezTo>
                <a:lnTo>
                  <a:pt x="0" y="167052"/>
                </a:lnTo>
                <a:cubicBezTo>
                  <a:pt x="0" y="122747"/>
                  <a:pt x="17600" y="80257"/>
                  <a:pt x="48929" y="48929"/>
                </a:cubicBezTo>
                <a:cubicBezTo>
                  <a:pt x="80257" y="17600"/>
                  <a:pt x="122747" y="0"/>
                  <a:pt x="167052" y="0"/>
                </a:cubicBezTo>
                <a:lnTo>
                  <a:pt x="1053545" y="0"/>
                </a:lnTo>
                <a:cubicBezTo>
                  <a:pt x="1097850" y="0"/>
                  <a:pt x="1140340" y="17600"/>
                  <a:pt x="1171669" y="48929"/>
                </a:cubicBezTo>
                <a:cubicBezTo>
                  <a:pt x="1202997" y="80257"/>
                  <a:pt x="1220597" y="122747"/>
                  <a:pt x="1220597" y="16705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5B4F970A-260A-281C-EB4E-A5511710778D}"/>
              </a:ext>
            </a:extLst>
          </p:cNvPr>
          <p:cNvSpPr txBox="1"/>
          <p:nvPr/>
        </p:nvSpPr>
        <p:spPr>
          <a:xfrm>
            <a:off x="12439399" y="567539"/>
            <a:ext cx="4813804" cy="1216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學校調查處理校園</a:t>
            </a:r>
            <a:r>
              <a:rPr lang="zh-TW" altLang="en-US" sz="2800" dirty="0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性別事件</a:t>
            </a:r>
            <a:r>
              <a:rPr lang="en-US" sz="2800" dirty="0" err="1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時，應</a:t>
            </a:r>
            <a:r>
              <a:rPr lang="zh-TW" altLang="en-US" sz="2800" dirty="0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恪守</a:t>
            </a:r>
            <a:r>
              <a:rPr lang="en-US" sz="2800" dirty="0" err="1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保密</a:t>
            </a:r>
            <a:r>
              <a:rPr lang="zh-TW" altLang="en-US" sz="2800" dirty="0">
                <a:latin typeface="王漢宗特黑體" panose="02020500000000000000" charset="-120"/>
                <a:ea typeface="王漢宗特黑體" panose="02020500000000000000" charset="-120"/>
                <a:cs typeface="DNP 秀英丸ゴシック Std"/>
                <a:sym typeface="DNP 秀英丸ゴシック Std"/>
              </a:rPr>
              <a:t>義務。</a:t>
            </a:r>
            <a:endParaRPr lang="en-US" sz="2800" dirty="0">
              <a:latin typeface="王漢宗特黑體" panose="02020500000000000000" charset="-120"/>
              <a:ea typeface="王漢宗特黑體" panose="02020500000000000000" charset="-120"/>
              <a:cs typeface="DNP 秀英丸ゴシック Std"/>
              <a:sym typeface="DNP 秀英丸ゴシック Std"/>
            </a:endParaRPr>
          </a:p>
        </p:txBody>
      </p:sp>
      <p:sp>
        <p:nvSpPr>
          <p:cNvPr id="63" name="TextBox 9"/>
          <p:cNvSpPr txBox="1"/>
          <p:nvPr/>
        </p:nvSpPr>
        <p:spPr>
          <a:xfrm>
            <a:off x="12667725" y="1939485"/>
            <a:ext cx="4718780" cy="104297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違反者處</a:t>
            </a:r>
            <a:r>
              <a:rPr lang="en-US" altLang="zh-TW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</a:t>
            </a:r>
            <a:r>
              <a:rPr 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萬以上15萬以下罰鍰</a:t>
            </a:r>
            <a:r>
              <a:rPr lang="zh-TW" altLang="en-US" sz="2400" dirty="0">
                <a:solidFill>
                  <a:srgbClr val="00206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，或其他法律責任</a:t>
            </a:r>
            <a:endParaRPr lang="en-US" sz="2400" dirty="0">
              <a:solidFill>
                <a:srgbClr val="00206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19FDD61-051B-9C3D-47D7-1DA2F434E68A}"/>
              </a:ext>
            </a:extLst>
          </p:cNvPr>
          <p:cNvSpPr txBox="1"/>
          <p:nvPr/>
        </p:nvSpPr>
        <p:spPr>
          <a:xfrm>
            <a:off x="5391362" y="5839193"/>
            <a:ext cx="2079218" cy="65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王漢宗特黑體" panose="02020500000000000000" charset="-120"/>
                <a:ea typeface="王漢宗特黑體" panose="02020500000000000000" charset="-120"/>
                <a:cs typeface="王漢宗特黑體"/>
                <a:sym typeface="王漢宗特黑體"/>
              </a:rPr>
              <a:t>不用辨識</a:t>
            </a:r>
            <a:endParaRPr lang="en-US" sz="3200" dirty="0">
              <a:solidFill>
                <a:srgbClr val="FF0000"/>
              </a:solidFill>
              <a:latin typeface="王漢宗特黑體" panose="02020500000000000000" charset="-120"/>
              <a:ea typeface="王漢宗特黑體" panose="02020500000000000000" charset="-120"/>
              <a:cs typeface="王漢宗特黑體"/>
              <a:sym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192636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8147">
            <a:off x="2441157" y="5589633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3" y="0"/>
                </a:lnTo>
                <a:lnTo>
                  <a:pt x="1093723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8147">
            <a:off x="14241566" y="3139472"/>
            <a:ext cx="1093724" cy="1143763"/>
          </a:xfrm>
          <a:custGeom>
            <a:avLst/>
            <a:gdLst/>
            <a:ahLst/>
            <a:cxnLst/>
            <a:rect l="l" t="t" r="r" b="b"/>
            <a:pathLst>
              <a:path w="1093724" h="1143763">
                <a:moveTo>
                  <a:pt x="0" y="0"/>
                </a:moveTo>
                <a:lnTo>
                  <a:pt x="1093724" y="0"/>
                </a:lnTo>
                <a:lnTo>
                  <a:pt x="1093724" y="1143763"/>
                </a:lnTo>
                <a:lnTo>
                  <a:pt x="0" y="114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38084" y="4093528"/>
            <a:ext cx="5130935" cy="1522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D7373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感謝聆聽</a:t>
            </a:r>
            <a:endParaRPr lang="en-US" sz="9200" dirty="0">
              <a:solidFill>
                <a:srgbClr val="D73739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9976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75042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49846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3" y="0"/>
                </a:lnTo>
                <a:lnTo>
                  <a:pt x="2474803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7203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421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0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38585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60770" y="10045707"/>
            <a:ext cx="2474804" cy="482587"/>
          </a:xfrm>
          <a:custGeom>
            <a:avLst/>
            <a:gdLst/>
            <a:ahLst/>
            <a:cxnLst/>
            <a:rect l="l" t="t" r="r" b="b"/>
            <a:pathLst>
              <a:path w="2474804" h="482587">
                <a:moveTo>
                  <a:pt x="0" y="0"/>
                </a:moveTo>
                <a:lnTo>
                  <a:pt x="2474804" y="0"/>
                </a:lnTo>
                <a:lnTo>
                  <a:pt x="2474804" y="482586"/>
                </a:lnTo>
                <a:lnTo>
                  <a:pt x="0" y="48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936066" y="5351700"/>
            <a:ext cx="10934970" cy="1350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zh-TW" altLang="en-US" sz="3200" dirty="0">
                <a:latin typeface="王漢宗特黑體"/>
                <a:ea typeface="王漢宗特黑體"/>
                <a:cs typeface="王漢宗特黑體"/>
                <a:sym typeface="王漢宗特黑體"/>
              </a:rPr>
              <a:t>性平會聯絡窗口：鄭靜琪 </a:t>
            </a:r>
            <a:r>
              <a:rPr lang="en-US" altLang="zh-TW" sz="3200" dirty="0">
                <a:latin typeface="王漢宗特黑體"/>
                <a:ea typeface="王漢宗特黑體"/>
                <a:cs typeface="王漢宗特黑體"/>
                <a:sym typeface="王漢宗特黑體"/>
              </a:rPr>
              <a:t>(02)2272-2181#1350</a:t>
            </a:r>
            <a:endParaRPr lang="en-US" sz="3200" dirty="0"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209</Words>
  <Application>Microsoft Office PowerPoint</Application>
  <PresentationFormat>自訂</PresentationFormat>
  <Paragraphs>40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王漢宗特黑體</vt:lpstr>
      <vt:lpstr>DNP 秀英丸ゴシック Std</vt:lpstr>
      <vt:lpstr>Arial</vt:lpstr>
      <vt:lpstr>Aptos Display</vt:lpstr>
      <vt:lpstr>Aptos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校園性別事件宣導</dc:title>
  <dc:creator>user</dc:creator>
  <cp:lastModifiedBy>鄭靜琪</cp:lastModifiedBy>
  <cp:revision>14</cp:revision>
  <dcterms:created xsi:type="dcterms:W3CDTF">2006-08-16T00:00:00Z</dcterms:created>
  <dcterms:modified xsi:type="dcterms:W3CDTF">2025-08-25T02:50:28Z</dcterms:modified>
  <dc:identifier>DAGwrdSMKp8</dc:identifier>
</cp:coreProperties>
</file>